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7" r:id="rId3"/>
    <p:sldId id="274" r:id="rId4"/>
    <p:sldId id="270" r:id="rId5"/>
    <p:sldId id="271" r:id="rId6"/>
    <p:sldId id="259" r:id="rId7"/>
    <p:sldId id="266" r:id="rId8"/>
    <p:sldId id="260" r:id="rId9"/>
    <p:sldId id="264" r:id="rId10"/>
    <p:sldId id="265" r:id="rId11"/>
    <p:sldId id="261" r:id="rId12"/>
    <p:sldId id="263" r:id="rId13"/>
    <p:sldId id="262" r:id="rId14"/>
    <p:sldId id="272" r:id="rId15"/>
    <p:sldId id="273" r:id="rId16"/>
    <p:sldId id="269" r:id="rId17"/>
    <p:sldId id="275" r:id="rId18"/>
    <p:sldId id="276" r:id="rId1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736480-F8AA-477B-92EE-2103867A773D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FFC92F-236A-4EDF-BA56-8E53E26FAB6D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pt-PT" sz="1200" b="0" dirty="0"/>
            <a:t>Infraestrutura portátil e reprodutível (Docker).</a:t>
          </a:r>
          <a:endParaRPr lang="en-US" sz="1200" dirty="0"/>
        </a:p>
      </dgm:t>
    </dgm:pt>
    <dgm:pt modelId="{9A52AAF5-F742-4066-AD29-6D8E71B2F920}" type="parTrans" cxnId="{E3A200D7-B9A8-436A-9789-CCFC77A5CBD5}">
      <dgm:prSet/>
      <dgm:spPr/>
      <dgm:t>
        <a:bodyPr/>
        <a:lstStyle/>
        <a:p>
          <a:pPr algn="ctr"/>
          <a:endParaRPr lang="en-US"/>
        </a:p>
      </dgm:t>
    </dgm:pt>
    <dgm:pt modelId="{F39FA683-DBF7-4DC0-9187-61BCC880421E}" type="sibTrans" cxnId="{E3A200D7-B9A8-436A-9789-CCFC77A5CBD5}">
      <dgm:prSet/>
      <dgm:spPr/>
      <dgm:t>
        <a:bodyPr/>
        <a:lstStyle/>
        <a:p>
          <a:pPr algn="ctr"/>
          <a:endParaRPr lang="en-US"/>
        </a:p>
      </dgm:t>
    </dgm:pt>
    <dgm:pt modelId="{B4CE458D-2F8B-4377-8C90-C648628A0746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pt-PT" sz="1200" b="0" dirty="0"/>
            <a:t>Qualidade de dados via Arquitetura Medalhão em  um Data Lake.</a:t>
          </a:r>
          <a:endParaRPr lang="en-US" sz="1200" dirty="0"/>
        </a:p>
      </dgm:t>
    </dgm:pt>
    <dgm:pt modelId="{5D5ABE04-4CEC-4E65-B011-73357136F3D2}" type="parTrans" cxnId="{CCBDD137-0250-463A-9907-EFBD6E6F596D}">
      <dgm:prSet/>
      <dgm:spPr/>
      <dgm:t>
        <a:bodyPr/>
        <a:lstStyle/>
        <a:p>
          <a:pPr algn="ctr"/>
          <a:endParaRPr lang="en-US"/>
        </a:p>
      </dgm:t>
    </dgm:pt>
    <dgm:pt modelId="{BF76530B-24A5-4D61-AA38-9D762619F114}" type="sibTrans" cxnId="{CCBDD137-0250-463A-9907-EFBD6E6F596D}">
      <dgm:prSet/>
      <dgm:spPr/>
      <dgm:t>
        <a:bodyPr/>
        <a:lstStyle/>
        <a:p>
          <a:pPr algn="ctr"/>
          <a:endParaRPr lang="en-US"/>
        </a:p>
      </dgm:t>
    </dgm:pt>
    <dgm:pt modelId="{911D766B-DB8A-40DD-8B4E-F51FDD3EE426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pt-PT" sz="1200" b="0" dirty="0"/>
            <a:t>Disponibilizar os dados através de múltiplos canais para consumo</a:t>
          </a:r>
          <a:r>
            <a:rPr lang="pt-PT" sz="1200" dirty="0"/>
            <a:t>.</a:t>
          </a:r>
          <a:endParaRPr lang="en-US" sz="1200" dirty="0"/>
        </a:p>
      </dgm:t>
    </dgm:pt>
    <dgm:pt modelId="{CEA02EA9-F21C-47F3-8537-969530A9957E}" type="parTrans" cxnId="{465466AB-D60B-4230-8BBE-84005C1E2138}">
      <dgm:prSet/>
      <dgm:spPr/>
      <dgm:t>
        <a:bodyPr/>
        <a:lstStyle/>
        <a:p>
          <a:pPr algn="ctr"/>
          <a:endParaRPr lang="en-US"/>
        </a:p>
      </dgm:t>
    </dgm:pt>
    <dgm:pt modelId="{84679976-E03B-4AD8-AA7A-194FF0169B11}" type="sibTrans" cxnId="{465466AB-D60B-4230-8BBE-84005C1E2138}">
      <dgm:prSet/>
      <dgm:spPr/>
      <dgm:t>
        <a:bodyPr/>
        <a:lstStyle/>
        <a:p>
          <a:pPr algn="ctr"/>
          <a:endParaRPr lang="en-US"/>
        </a:p>
      </dgm:t>
    </dgm:pt>
    <dgm:pt modelId="{0AC7C84D-CFC5-47EF-8A53-A60F037DC0FB}" type="pres">
      <dgm:prSet presAssocID="{6A736480-F8AA-477B-92EE-2103867A773D}" presName="root" presStyleCnt="0">
        <dgm:presLayoutVars>
          <dgm:dir/>
          <dgm:resizeHandles val="exact"/>
        </dgm:presLayoutVars>
      </dgm:prSet>
      <dgm:spPr/>
    </dgm:pt>
    <dgm:pt modelId="{662EF072-2ACD-45CF-801F-BBA195C52FF5}" type="pres">
      <dgm:prSet presAssocID="{9FFFC92F-236A-4EDF-BA56-8E53E26FAB6D}" presName="compNode" presStyleCnt="0"/>
      <dgm:spPr/>
    </dgm:pt>
    <dgm:pt modelId="{66FBDC58-96F0-4ED4-AF69-FF4A5B27D8ED}" type="pres">
      <dgm:prSet presAssocID="{9FFFC92F-236A-4EDF-BA56-8E53E26FAB6D}" presName="iconBgRect" presStyleLbl="bgShp" presStyleIdx="0" presStyleCnt="3"/>
      <dgm:spPr/>
    </dgm:pt>
    <dgm:pt modelId="{9A02F139-739A-47C0-964F-79D6E69D4737}" type="pres">
      <dgm:prSet presAssocID="{9FFFC92F-236A-4EDF-BA56-8E53E26FAB6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leia com preenchimento sólido"/>
        </a:ext>
      </dgm:extLst>
    </dgm:pt>
    <dgm:pt modelId="{51FD0DF7-2455-49A3-9D06-8C54BFBFDACF}" type="pres">
      <dgm:prSet presAssocID="{9FFFC92F-236A-4EDF-BA56-8E53E26FAB6D}" presName="spaceRect" presStyleCnt="0"/>
      <dgm:spPr/>
    </dgm:pt>
    <dgm:pt modelId="{110AEA5C-F4B3-4A6B-883B-A1E6C93BA01D}" type="pres">
      <dgm:prSet presAssocID="{9FFFC92F-236A-4EDF-BA56-8E53E26FAB6D}" presName="textRect" presStyleLbl="revTx" presStyleIdx="0" presStyleCnt="3">
        <dgm:presLayoutVars>
          <dgm:chMax val="1"/>
          <dgm:chPref val="1"/>
        </dgm:presLayoutVars>
      </dgm:prSet>
      <dgm:spPr/>
    </dgm:pt>
    <dgm:pt modelId="{723AB0CA-4137-49DA-8723-84178F4F164E}" type="pres">
      <dgm:prSet presAssocID="{F39FA683-DBF7-4DC0-9187-61BCC880421E}" presName="sibTrans" presStyleCnt="0"/>
      <dgm:spPr/>
    </dgm:pt>
    <dgm:pt modelId="{23B8BB46-5E4E-4270-AFBD-707F3CC7C84B}" type="pres">
      <dgm:prSet presAssocID="{B4CE458D-2F8B-4377-8C90-C648628A0746}" presName="compNode" presStyleCnt="0"/>
      <dgm:spPr/>
    </dgm:pt>
    <dgm:pt modelId="{CE3B72E8-1E50-4BE9-AAD3-D71130540D3E}" type="pres">
      <dgm:prSet presAssocID="{B4CE458D-2F8B-4377-8C90-C648628A0746}" presName="iconBgRect" presStyleLbl="bgShp" presStyleIdx="1" presStyleCnt="3"/>
      <dgm:spPr/>
    </dgm:pt>
    <dgm:pt modelId="{1B6B8896-88C9-4120-B625-209183D11F87}" type="pres">
      <dgm:prSet presAssocID="{B4CE458D-2F8B-4377-8C90-C648628A074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9A598EE3-82E9-4C59-B8D0-1F233696CDE2}" type="pres">
      <dgm:prSet presAssocID="{B4CE458D-2F8B-4377-8C90-C648628A0746}" presName="spaceRect" presStyleCnt="0"/>
      <dgm:spPr/>
    </dgm:pt>
    <dgm:pt modelId="{98E60C8F-B7EC-419D-840B-D9D0693BEDB8}" type="pres">
      <dgm:prSet presAssocID="{B4CE458D-2F8B-4377-8C90-C648628A0746}" presName="textRect" presStyleLbl="revTx" presStyleIdx="1" presStyleCnt="3" custScaleX="128972">
        <dgm:presLayoutVars>
          <dgm:chMax val="1"/>
          <dgm:chPref val="1"/>
        </dgm:presLayoutVars>
      </dgm:prSet>
      <dgm:spPr/>
    </dgm:pt>
    <dgm:pt modelId="{92CB8B73-50B5-4AAD-8C04-1FC4A4D65253}" type="pres">
      <dgm:prSet presAssocID="{BF76530B-24A5-4D61-AA38-9D762619F114}" presName="sibTrans" presStyleCnt="0"/>
      <dgm:spPr/>
    </dgm:pt>
    <dgm:pt modelId="{42200E66-CBCF-4E05-97FB-1BD35B954C03}" type="pres">
      <dgm:prSet presAssocID="{911D766B-DB8A-40DD-8B4E-F51FDD3EE426}" presName="compNode" presStyleCnt="0"/>
      <dgm:spPr/>
    </dgm:pt>
    <dgm:pt modelId="{A2B0D314-2C4E-49CF-B8A0-6A18C9A6D4C1}" type="pres">
      <dgm:prSet presAssocID="{911D766B-DB8A-40DD-8B4E-F51FDD3EE426}" presName="iconBgRect" presStyleLbl="bgShp" presStyleIdx="2" presStyleCnt="3"/>
      <dgm:spPr/>
    </dgm:pt>
    <dgm:pt modelId="{D0C487F7-035F-4709-93A3-78398D6475EF}" type="pres">
      <dgm:prSet presAssocID="{911D766B-DB8A-40DD-8B4E-F51FDD3EE42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uxo"/>
        </a:ext>
      </dgm:extLst>
    </dgm:pt>
    <dgm:pt modelId="{9DD55B76-B5BF-4726-A22B-E931584EF86A}" type="pres">
      <dgm:prSet presAssocID="{911D766B-DB8A-40DD-8B4E-F51FDD3EE426}" presName="spaceRect" presStyleCnt="0"/>
      <dgm:spPr/>
    </dgm:pt>
    <dgm:pt modelId="{333B125A-DA31-4A83-9E1D-FDF8977C7F85}" type="pres">
      <dgm:prSet presAssocID="{911D766B-DB8A-40DD-8B4E-F51FDD3EE42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46B7A0B-0D62-42B3-ACDF-60C38685B31C}" type="presOf" srcId="{6A736480-F8AA-477B-92EE-2103867A773D}" destId="{0AC7C84D-CFC5-47EF-8A53-A60F037DC0FB}" srcOrd="0" destOrd="0" presId="urn:microsoft.com/office/officeart/2018/5/layout/IconCircleLabelList"/>
    <dgm:cxn modelId="{FB112112-67EA-43D5-907D-55398305C27F}" type="presOf" srcId="{B4CE458D-2F8B-4377-8C90-C648628A0746}" destId="{98E60C8F-B7EC-419D-840B-D9D0693BEDB8}" srcOrd="0" destOrd="0" presId="urn:microsoft.com/office/officeart/2018/5/layout/IconCircleLabelList"/>
    <dgm:cxn modelId="{CCBDD137-0250-463A-9907-EFBD6E6F596D}" srcId="{6A736480-F8AA-477B-92EE-2103867A773D}" destId="{B4CE458D-2F8B-4377-8C90-C648628A0746}" srcOrd="1" destOrd="0" parTransId="{5D5ABE04-4CEC-4E65-B011-73357136F3D2}" sibTransId="{BF76530B-24A5-4D61-AA38-9D762619F114}"/>
    <dgm:cxn modelId="{5FD48B4B-DA4C-4756-B0AD-409C7E9AD74B}" type="presOf" srcId="{911D766B-DB8A-40DD-8B4E-F51FDD3EE426}" destId="{333B125A-DA31-4A83-9E1D-FDF8977C7F85}" srcOrd="0" destOrd="0" presId="urn:microsoft.com/office/officeart/2018/5/layout/IconCircleLabelList"/>
    <dgm:cxn modelId="{465466AB-D60B-4230-8BBE-84005C1E2138}" srcId="{6A736480-F8AA-477B-92EE-2103867A773D}" destId="{911D766B-DB8A-40DD-8B4E-F51FDD3EE426}" srcOrd="2" destOrd="0" parTransId="{CEA02EA9-F21C-47F3-8537-969530A9957E}" sibTransId="{84679976-E03B-4AD8-AA7A-194FF0169B11}"/>
    <dgm:cxn modelId="{E3A200D7-B9A8-436A-9789-CCFC77A5CBD5}" srcId="{6A736480-F8AA-477B-92EE-2103867A773D}" destId="{9FFFC92F-236A-4EDF-BA56-8E53E26FAB6D}" srcOrd="0" destOrd="0" parTransId="{9A52AAF5-F742-4066-AD29-6D8E71B2F920}" sibTransId="{F39FA683-DBF7-4DC0-9187-61BCC880421E}"/>
    <dgm:cxn modelId="{552C27DA-D5B5-460A-BBF9-89207766BF39}" type="presOf" srcId="{9FFFC92F-236A-4EDF-BA56-8E53E26FAB6D}" destId="{110AEA5C-F4B3-4A6B-883B-A1E6C93BA01D}" srcOrd="0" destOrd="0" presId="urn:microsoft.com/office/officeart/2018/5/layout/IconCircleLabelList"/>
    <dgm:cxn modelId="{AACFE885-DE23-474F-8FEE-2EEA589B49C2}" type="presParOf" srcId="{0AC7C84D-CFC5-47EF-8A53-A60F037DC0FB}" destId="{662EF072-2ACD-45CF-801F-BBA195C52FF5}" srcOrd="0" destOrd="0" presId="urn:microsoft.com/office/officeart/2018/5/layout/IconCircleLabelList"/>
    <dgm:cxn modelId="{DD5249C8-49D9-4B11-8FDC-35B8FA7A5557}" type="presParOf" srcId="{662EF072-2ACD-45CF-801F-BBA195C52FF5}" destId="{66FBDC58-96F0-4ED4-AF69-FF4A5B27D8ED}" srcOrd="0" destOrd="0" presId="urn:microsoft.com/office/officeart/2018/5/layout/IconCircleLabelList"/>
    <dgm:cxn modelId="{8C9DBB84-AB59-4322-9CD9-B19DF4A614A2}" type="presParOf" srcId="{662EF072-2ACD-45CF-801F-BBA195C52FF5}" destId="{9A02F139-739A-47C0-964F-79D6E69D4737}" srcOrd="1" destOrd="0" presId="urn:microsoft.com/office/officeart/2018/5/layout/IconCircleLabelList"/>
    <dgm:cxn modelId="{218DC6EB-A31D-419D-8EC4-65E6B6A4422E}" type="presParOf" srcId="{662EF072-2ACD-45CF-801F-BBA195C52FF5}" destId="{51FD0DF7-2455-49A3-9D06-8C54BFBFDACF}" srcOrd="2" destOrd="0" presId="urn:microsoft.com/office/officeart/2018/5/layout/IconCircleLabelList"/>
    <dgm:cxn modelId="{7CCF7226-E376-4539-938F-01DFD986A2A9}" type="presParOf" srcId="{662EF072-2ACD-45CF-801F-BBA195C52FF5}" destId="{110AEA5C-F4B3-4A6B-883B-A1E6C93BA01D}" srcOrd="3" destOrd="0" presId="urn:microsoft.com/office/officeart/2018/5/layout/IconCircleLabelList"/>
    <dgm:cxn modelId="{BCD6D8F3-530D-40D8-A133-B1AF71BC3251}" type="presParOf" srcId="{0AC7C84D-CFC5-47EF-8A53-A60F037DC0FB}" destId="{723AB0CA-4137-49DA-8723-84178F4F164E}" srcOrd="1" destOrd="0" presId="urn:microsoft.com/office/officeart/2018/5/layout/IconCircleLabelList"/>
    <dgm:cxn modelId="{2B58B12F-C1AF-4F6D-8BC5-DA0AAC76650D}" type="presParOf" srcId="{0AC7C84D-CFC5-47EF-8A53-A60F037DC0FB}" destId="{23B8BB46-5E4E-4270-AFBD-707F3CC7C84B}" srcOrd="2" destOrd="0" presId="urn:microsoft.com/office/officeart/2018/5/layout/IconCircleLabelList"/>
    <dgm:cxn modelId="{A2571D93-2CBF-43A3-927F-758E472DF88E}" type="presParOf" srcId="{23B8BB46-5E4E-4270-AFBD-707F3CC7C84B}" destId="{CE3B72E8-1E50-4BE9-AAD3-D71130540D3E}" srcOrd="0" destOrd="0" presId="urn:microsoft.com/office/officeart/2018/5/layout/IconCircleLabelList"/>
    <dgm:cxn modelId="{8109B10E-6C34-40EC-9C83-0EDF1AF26521}" type="presParOf" srcId="{23B8BB46-5E4E-4270-AFBD-707F3CC7C84B}" destId="{1B6B8896-88C9-4120-B625-209183D11F87}" srcOrd="1" destOrd="0" presId="urn:microsoft.com/office/officeart/2018/5/layout/IconCircleLabelList"/>
    <dgm:cxn modelId="{DDF3A65D-9D56-4F30-887C-48BD8466BFFA}" type="presParOf" srcId="{23B8BB46-5E4E-4270-AFBD-707F3CC7C84B}" destId="{9A598EE3-82E9-4C59-B8D0-1F233696CDE2}" srcOrd="2" destOrd="0" presId="urn:microsoft.com/office/officeart/2018/5/layout/IconCircleLabelList"/>
    <dgm:cxn modelId="{7779B4C8-627F-4D2A-9DC6-0B7063C4D412}" type="presParOf" srcId="{23B8BB46-5E4E-4270-AFBD-707F3CC7C84B}" destId="{98E60C8F-B7EC-419D-840B-D9D0693BEDB8}" srcOrd="3" destOrd="0" presId="urn:microsoft.com/office/officeart/2018/5/layout/IconCircleLabelList"/>
    <dgm:cxn modelId="{989C9BB5-D7DD-4728-98C3-4C0065F3035F}" type="presParOf" srcId="{0AC7C84D-CFC5-47EF-8A53-A60F037DC0FB}" destId="{92CB8B73-50B5-4AAD-8C04-1FC4A4D65253}" srcOrd="3" destOrd="0" presId="urn:microsoft.com/office/officeart/2018/5/layout/IconCircleLabelList"/>
    <dgm:cxn modelId="{83EF56FB-5AC7-468D-932C-AAD2D3A810E7}" type="presParOf" srcId="{0AC7C84D-CFC5-47EF-8A53-A60F037DC0FB}" destId="{42200E66-CBCF-4E05-97FB-1BD35B954C03}" srcOrd="4" destOrd="0" presId="urn:microsoft.com/office/officeart/2018/5/layout/IconCircleLabelList"/>
    <dgm:cxn modelId="{880E33B7-7CB3-4FCE-B8FB-234F68CC6491}" type="presParOf" srcId="{42200E66-CBCF-4E05-97FB-1BD35B954C03}" destId="{A2B0D314-2C4E-49CF-B8A0-6A18C9A6D4C1}" srcOrd="0" destOrd="0" presId="urn:microsoft.com/office/officeart/2018/5/layout/IconCircleLabelList"/>
    <dgm:cxn modelId="{94ABFDC8-797F-49EE-8B01-F0CE1C2BF2F9}" type="presParOf" srcId="{42200E66-CBCF-4E05-97FB-1BD35B954C03}" destId="{D0C487F7-035F-4709-93A3-78398D6475EF}" srcOrd="1" destOrd="0" presId="urn:microsoft.com/office/officeart/2018/5/layout/IconCircleLabelList"/>
    <dgm:cxn modelId="{D468036F-140A-477B-9414-33C813154E54}" type="presParOf" srcId="{42200E66-CBCF-4E05-97FB-1BD35B954C03}" destId="{9DD55B76-B5BF-4726-A22B-E931584EF86A}" srcOrd="2" destOrd="0" presId="urn:microsoft.com/office/officeart/2018/5/layout/IconCircleLabelList"/>
    <dgm:cxn modelId="{4548C00C-C2EA-40F2-B612-84C0AF6B2A04}" type="presParOf" srcId="{42200E66-CBCF-4E05-97FB-1BD35B954C03}" destId="{333B125A-DA31-4A83-9E1D-FDF8977C7F8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FBDC58-96F0-4ED4-AF69-FF4A5B27D8ED}">
      <dsp:nvSpPr>
        <dsp:cNvPr id="0" name=""/>
        <dsp:cNvSpPr/>
      </dsp:nvSpPr>
      <dsp:spPr>
        <a:xfrm>
          <a:off x="376319" y="64145"/>
          <a:ext cx="1166625" cy="116662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02F139-739A-47C0-964F-79D6E69D4737}">
      <dsp:nvSpPr>
        <dsp:cNvPr id="0" name=""/>
        <dsp:cNvSpPr/>
      </dsp:nvSpPr>
      <dsp:spPr>
        <a:xfrm>
          <a:off x="624944" y="312770"/>
          <a:ext cx="669375" cy="669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AEA5C-F4B3-4A6B-883B-A1E6C93BA01D}">
      <dsp:nvSpPr>
        <dsp:cNvPr id="0" name=""/>
        <dsp:cNvSpPr/>
      </dsp:nvSpPr>
      <dsp:spPr>
        <a:xfrm>
          <a:off x="3381" y="1594146"/>
          <a:ext cx="19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200" b="0" kern="1200" dirty="0"/>
            <a:t>Infraestrutura portátil e reprodutível (Docker).</a:t>
          </a:r>
          <a:endParaRPr lang="en-US" sz="1200" kern="1200" dirty="0"/>
        </a:p>
      </dsp:txBody>
      <dsp:txXfrm>
        <a:off x="3381" y="1594146"/>
        <a:ext cx="1912500" cy="720000"/>
      </dsp:txXfrm>
    </dsp:sp>
    <dsp:sp modelId="{CE3B72E8-1E50-4BE9-AAD3-D71130540D3E}">
      <dsp:nvSpPr>
        <dsp:cNvPr id="0" name=""/>
        <dsp:cNvSpPr/>
      </dsp:nvSpPr>
      <dsp:spPr>
        <a:xfrm>
          <a:off x="2900551" y="64145"/>
          <a:ext cx="1166625" cy="116662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B8896-88C9-4120-B625-209183D11F87}">
      <dsp:nvSpPr>
        <dsp:cNvPr id="0" name=""/>
        <dsp:cNvSpPr/>
      </dsp:nvSpPr>
      <dsp:spPr>
        <a:xfrm>
          <a:off x="3149176" y="312770"/>
          <a:ext cx="669375" cy="669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60C8F-B7EC-419D-840B-D9D0693BEDB8}">
      <dsp:nvSpPr>
        <dsp:cNvPr id="0" name=""/>
        <dsp:cNvSpPr/>
      </dsp:nvSpPr>
      <dsp:spPr>
        <a:xfrm>
          <a:off x="2250569" y="1594146"/>
          <a:ext cx="24665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200" b="0" kern="1200" dirty="0"/>
            <a:t>Qualidade de dados via Arquitetura Medalhão em  um Data Lake.</a:t>
          </a:r>
          <a:endParaRPr lang="en-US" sz="1200" kern="1200" dirty="0"/>
        </a:p>
      </dsp:txBody>
      <dsp:txXfrm>
        <a:off x="2250569" y="1594146"/>
        <a:ext cx="2466589" cy="720000"/>
      </dsp:txXfrm>
    </dsp:sp>
    <dsp:sp modelId="{A2B0D314-2C4E-49CF-B8A0-6A18C9A6D4C1}">
      <dsp:nvSpPr>
        <dsp:cNvPr id="0" name=""/>
        <dsp:cNvSpPr/>
      </dsp:nvSpPr>
      <dsp:spPr>
        <a:xfrm>
          <a:off x="5424783" y="64145"/>
          <a:ext cx="1166625" cy="116662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C487F7-035F-4709-93A3-78398D6475EF}">
      <dsp:nvSpPr>
        <dsp:cNvPr id="0" name=""/>
        <dsp:cNvSpPr/>
      </dsp:nvSpPr>
      <dsp:spPr>
        <a:xfrm>
          <a:off x="5673408" y="312770"/>
          <a:ext cx="669375" cy="669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3B125A-DA31-4A83-9E1D-FDF8977C7F85}">
      <dsp:nvSpPr>
        <dsp:cNvPr id="0" name=""/>
        <dsp:cNvSpPr/>
      </dsp:nvSpPr>
      <dsp:spPr>
        <a:xfrm>
          <a:off x="5051846" y="1594146"/>
          <a:ext cx="19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200" b="0" kern="1200" dirty="0"/>
            <a:t>Disponibilizar os dados através de múltiplos canais para consumo</a:t>
          </a:r>
          <a:r>
            <a:rPr lang="pt-PT" sz="1200" kern="1200" dirty="0"/>
            <a:t>.</a:t>
          </a:r>
          <a:endParaRPr lang="en-US" sz="1200" kern="1200" dirty="0"/>
        </a:p>
      </dsp:txBody>
      <dsp:txXfrm>
        <a:off x="5051846" y="1594146"/>
        <a:ext cx="19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jpeg>
</file>

<file path=ppt/media/image21.jpg>
</file>

<file path=ppt/media/image22.jpg>
</file>

<file path=ppt/media/image23.jpg>
</file>

<file path=ppt/media/image24.png>
</file>

<file path=ppt/media/image25.svg>
</file>

<file path=ppt/media/image26.jpg>
</file>

<file path=ppt/media/image27.jpg>
</file>

<file path=ppt/media/image28.png>
</file>

<file path=ppt/media/image29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1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35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1.jpg"/><Relationship Id="rId7" Type="http://schemas.openxmlformats.org/officeDocument/2006/relationships/image" Target="../media/image24.png"/><Relationship Id="rId2" Type="http://schemas.openxmlformats.org/officeDocument/2006/relationships/hyperlink" Target="http://localhost:3000/dashboard/2-sptrans?letreiro_1=6000-10&amp;letreiro_linha=&amp;tab=5-near-real-time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7.jpg"/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g"/><Relationship Id="rId5" Type="http://schemas.openxmlformats.org/officeDocument/2006/relationships/hyperlink" Target="http://localhost:3000/dashboard/2-sptrans?letreiro_1=6000-10&amp;letreiro_linha=&amp;tab=4-an%C3%A1lise-hist%C3%B3rica" TargetMode="External"/><Relationship Id="rId4" Type="http://schemas.openxmlformats.org/officeDocument/2006/relationships/image" Target="../media/image25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9" name="Picture 2058" descr="Ônibus em movimento">
            <a:extLst>
              <a:ext uri="{FF2B5EF4-FFF2-40B4-BE49-F238E27FC236}">
                <a16:creationId xmlns:a16="http://schemas.microsoft.com/office/drawing/2014/main" id="{6E65909B-7F74-F431-EB8A-58E9A5792C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8811" r="9091" b="14582"/>
          <a:stretch>
            <a:fillRect/>
          </a:stretch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98D27E5-A753-C962-CD54-9BBA1CFAA0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pt-BR" sz="6000" dirty="0">
                <a:solidFill>
                  <a:srgbClr val="FFFFFF"/>
                </a:solidFill>
              </a:rPr>
              <a:t>Monitoramento da Frota de Ônibus de SP</a:t>
            </a:r>
            <a:endParaRPr lang="pt-PT" sz="60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A9B6A44-653B-B8EA-9B32-1BB10FCB1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323425"/>
            <a:ext cx="7071360" cy="1772576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pt-BR" sz="1500" dirty="0">
                <a:solidFill>
                  <a:srgbClr val="FFFFFF"/>
                </a:solidFill>
              </a:rPr>
              <a:t>Uma arquitetura para Análise histórica e Operacional da frota da SPTrans</a:t>
            </a:r>
          </a:p>
          <a:p>
            <a:pPr>
              <a:lnSpc>
                <a:spcPct val="120000"/>
              </a:lnSpc>
            </a:pPr>
            <a:endParaRPr lang="pt-BR" sz="1500" dirty="0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pt-PT" sz="1500" dirty="0">
                <a:solidFill>
                  <a:srgbClr val="FFFFFF"/>
                </a:solidFill>
              </a:rPr>
              <a:t>Guilherme Pereira Palmeira</a:t>
            </a:r>
          </a:p>
          <a:p>
            <a:pPr>
              <a:lnSpc>
                <a:spcPct val="120000"/>
              </a:lnSpc>
            </a:pPr>
            <a:r>
              <a:rPr lang="pt-PT" sz="1500" dirty="0">
                <a:solidFill>
                  <a:srgbClr val="FFFFFF"/>
                </a:solidFill>
              </a:rPr>
              <a:t>Luiza Assis Pereira</a:t>
            </a:r>
          </a:p>
        </p:txBody>
      </p:sp>
    </p:spTree>
    <p:extLst>
      <p:ext uri="{BB962C8B-B14F-4D97-AF65-F5344CB8AC3E}">
        <p14:creationId xmlns:p14="http://schemas.microsoft.com/office/powerpoint/2010/main" val="462626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7C61C-12AF-50DF-1DB9-E77E8741B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1392C-19FC-6134-D46C-E5B4BCFEF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303" y="604646"/>
            <a:ext cx="8543543" cy="552451"/>
          </a:xfrm>
        </p:spPr>
        <p:txBody>
          <a:bodyPr>
            <a:noAutofit/>
          </a:bodyPr>
          <a:lstStyle/>
          <a:p>
            <a:r>
              <a:rPr lang="pt-BR" sz="3200" dirty="0"/>
              <a:t>Ferramentas e T</a:t>
            </a:r>
            <a:r>
              <a:rPr lang="pt-PT" sz="3200" dirty="0"/>
              <a:t>ecnologias – Parte 2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3B64B496-83EF-1820-869C-220A22D812D6}"/>
              </a:ext>
            </a:extLst>
          </p:cNvPr>
          <p:cNvSpPr txBox="1">
            <a:spLocks/>
          </p:cNvSpPr>
          <p:nvPr/>
        </p:nvSpPr>
        <p:spPr>
          <a:xfrm>
            <a:off x="6096000" y="2591563"/>
            <a:ext cx="4672584" cy="32057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851C8767-CBE1-ED07-1996-5656E89DEC46}"/>
              </a:ext>
            </a:extLst>
          </p:cNvPr>
          <p:cNvSpPr txBox="1">
            <a:spLocks/>
          </p:cNvSpPr>
          <p:nvPr/>
        </p:nvSpPr>
        <p:spPr>
          <a:xfrm>
            <a:off x="7751064" y="1578345"/>
            <a:ext cx="3294888" cy="205459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Entrega de dados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PostgreSQL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FastAPI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Metabase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Trino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0E93D895-4203-E605-1DCB-72087D5F8156}"/>
              </a:ext>
            </a:extLst>
          </p:cNvPr>
          <p:cNvCxnSpPr>
            <a:cxnSpLocks/>
          </p:cNvCxnSpPr>
          <p:nvPr/>
        </p:nvCxnSpPr>
        <p:spPr>
          <a:xfrm>
            <a:off x="7070131" y="2130552"/>
            <a:ext cx="0" cy="45171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Subtítulo 2">
            <a:extLst>
              <a:ext uri="{FF2B5EF4-FFF2-40B4-BE49-F238E27FC236}">
                <a16:creationId xmlns:a16="http://schemas.microsoft.com/office/drawing/2014/main" id="{39B0EE7A-8EEE-3C70-DDBA-0FF17B4F8628}"/>
              </a:ext>
            </a:extLst>
          </p:cNvPr>
          <p:cNvSpPr txBox="1">
            <a:spLocks/>
          </p:cNvSpPr>
          <p:nvPr/>
        </p:nvSpPr>
        <p:spPr>
          <a:xfrm>
            <a:off x="8028432" y="2591563"/>
            <a:ext cx="2740152" cy="11666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id="{C6DF296D-5E16-891D-39C3-94AB178B4E9D}"/>
              </a:ext>
            </a:extLst>
          </p:cNvPr>
          <p:cNvSpPr txBox="1">
            <a:spLocks/>
          </p:cNvSpPr>
          <p:nvPr/>
        </p:nvSpPr>
        <p:spPr>
          <a:xfrm>
            <a:off x="327368" y="1518244"/>
            <a:ext cx="4862771" cy="14429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Processamento batch (Lote)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Airflow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Spark</a:t>
            </a: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BCCE95F-DEA1-7C1C-5DE6-3EE072B29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4003530"/>
            <a:ext cx="4581524" cy="194232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E40D4A2-68C9-9F34-9E6D-DE6B9AFE0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90" y="3403880"/>
            <a:ext cx="6833438" cy="254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69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5E3759-BB3A-3F7E-3468-5FAEF11FE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DCB332-670C-E332-1D2D-AA8945DEE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642723"/>
            <a:ext cx="6684264" cy="536853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Demonstração – Pipeline em 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356A1B-E9BF-9F0A-E988-EDFD96B04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776" y="1664208"/>
            <a:ext cx="6684264" cy="4206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PROCESSAMENTO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DAGs do Airflow.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Spark streaming.</a:t>
            </a:r>
          </a:p>
          <a:p>
            <a:pPr lvl="1" algn="l">
              <a:lnSpc>
                <a:spcPct val="110000"/>
              </a:lnSpc>
            </a:pPr>
            <a:endParaRPr lang="en-US" sz="180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ENTREGA DE DADOS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Dashboards no metabase: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hlinkClick r:id="rId2" action="ppaction://hlinksldjump"/>
              </a:rPr>
              <a:t>Near Real-Time.</a:t>
            </a:r>
            <a:endParaRPr lang="en-US" sz="2000" dirty="0"/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hlinkClick r:id="rId3" action="ppaction://hlinksldjump"/>
              </a:rPr>
              <a:t>Análise Histórica.</a:t>
            </a:r>
            <a:endParaRPr lang="en-US" sz="2000" dirty="0"/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APIs (Postman).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Acesso aos dados federados via Trino (DBeaver).</a:t>
            </a:r>
          </a:p>
        </p:txBody>
      </p:sp>
      <p:pic>
        <p:nvPicPr>
          <p:cNvPr id="1026" name="Picture 2" descr="a bus is driving down a road and the word mercedes is on the side">
            <a:extLst>
              <a:ext uri="{FF2B5EF4-FFF2-40B4-BE49-F238E27FC236}">
                <a16:creationId xmlns:a16="http://schemas.microsoft.com/office/drawing/2014/main" id="{18801A29-27FE-66F0-35AA-9BFF322EE7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15"/>
          <a:stretch>
            <a:fillRect/>
          </a:stretch>
        </p:blipFill>
        <p:spPr bwMode="auto">
          <a:xfrm>
            <a:off x="7680960" y="0"/>
            <a:ext cx="45110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05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E66FE3-A59A-6CD1-E378-2A9CFB9C1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ntos de interrogação infinitos na renderização 3D">
            <a:extLst>
              <a:ext uri="{FF2B5EF4-FFF2-40B4-BE49-F238E27FC236}">
                <a16:creationId xmlns:a16="http://schemas.microsoft.com/office/drawing/2014/main" id="{B26D5B2C-C6F2-E5B2-1054-639AA7BA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8B6C4F3-BF5E-7697-2F9C-6DB063D57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4348481"/>
          </a:xfrm>
          <a:solidFill>
            <a:schemeClr val="bg1">
              <a:alpha val="45000"/>
            </a:schemeClr>
          </a:solidFill>
        </p:spPr>
        <p:txBody>
          <a:bodyPr anchor="t">
            <a:normAutofit/>
          </a:bodyPr>
          <a:lstStyle/>
          <a:p>
            <a:r>
              <a:rPr lang="pt-PT" sz="4800" dirty="0"/>
              <a:t>Perguntas</a:t>
            </a:r>
          </a:p>
        </p:txBody>
      </p:sp>
    </p:spTree>
    <p:extLst>
      <p:ext uri="{BB962C8B-B14F-4D97-AF65-F5344CB8AC3E}">
        <p14:creationId xmlns:p14="http://schemas.microsoft.com/office/powerpoint/2010/main" val="1546466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D0C3AEF-DE80-C15A-7296-A9C460D97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4CB44-F52E-2B83-E599-92EC4D8C7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378" y="204216"/>
            <a:ext cx="6675120" cy="552451"/>
          </a:xfrm>
        </p:spPr>
        <p:txBody>
          <a:bodyPr>
            <a:normAutofit/>
          </a:bodyPr>
          <a:lstStyle/>
          <a:p>
            <a:r>
              <a:rPr lang="pt-PT" sz="2800" dirty="0"/>
              <a:t>Regras de negócio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8F12B3-9065-B2EC-A2C5-64BC95007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378" y="1166187"/>
            <a:ext cx="11747243" cy="5304061"/>
          </a:xfrm>
        </p:spPr>
        <p:txBody>
          <a:bodyPr anchor="t">
            <a:normAutofit fontScale="47500" lnSpcReduction="20000"/>
          </a:bodyPr>
          <a:lstStyle/>
          <a:p>
            <a:r>
              <a:rPr lang="pt-BR" sz="2600" dirty="0"/>
              <a:t>Limpeza de outliners:</a:t>
            </a:r>
          </a:p>
          <a:p>
            <a:r>
              <a:rPr lang="pt-BR" sz="2600" b="0" dirty="0"/>
              <a:t>1) O intervalo entre a última posição persistida e a posição recebida da SPTRANS deve ser &gt; 10 segundos;</a:t>
            </a:r>
          </a:p>
          <a:p>
            <a:r>
              <a:rPr lang="pt-BR" sz="2600" b="0" dirty="0"/>
              <a:t>2) Calculo da Velocidade em km/h -&gt; Velocidade em km/h = (Distancia em metros / Tempo) * 3.6</a:t>
            </a:r>
          </a:p>
          <a:p>
            <a:pPr marL="625475" lvl="1" indent="-349250" algn="l">
              <a:buFont typeface="Arial" panose="020B0604020202020204" pitchFamily="34" charset="0"/>
              <a:buChar char="•"/>
            </a:pPr>
            <a:r>
              <a:rPr lang="pt-BR" sz="2600" dirty="0"/>
              <a:t>Distancia em metros: metros por segundo calculado pela função de </a:t>
            </a:r>
            <a:r>
              <a:rPr lang="pt-BR" sz="2600" i="1" dirty="0"/>
              <a:t>haversine</a:t>
            </a:r>
            <a:r>
              <a:rPr lang="pt-BR" sz="2600" dirty="0"/>
              <a:t> com: a posição atual recebida da sptrans e última posição do ônibus que está persistida;</a:t>
            </a:r>
          </a:p>
          <a:p>
            <a:pPr marL="625475" lvl="1" indent="-349250" algn="l">
              <a:buFont typeface="Arial" panose="020B0604020202020204" pitchFamily="34" charset="0"/>
              <a:buChar char="•"/>
            </a:pPr>
            <a:r>
              <a:rPr lang="pt-BR" sz="2600" dirty="0"/>
              <a:t>Tempo: diferença entre data/hora da posição anterior e da posição atual;</a:t>
            </a:r>
          </a:p>
          <a:p>
            <a:pPr marL="625475" lvl="1" indent="-349250" algn="l">
              <a:buFont typeface="Arial" panose="020B0604020202020204" pitchFamily="34" charset="0"/>
              <a:buChar char="•"/>
            </a:pPr>
            <a:r>
              <a:rPr lang="pt-BR" sz="2600" dirty="0"/>
              <a:t>Velocidade em km/h: dividimos a distancia pelo tempo e multiplicamos por 3.6 para converter metros em km/h.</a:t>
            </a:r>
          </a:p>
          <a:p>
            <a:r>
              <a:rPr lang="pt-BR" sz="2600" b="0" dirty="0"/>
              <a:t>3) Retira ônibus com velocidades calculadas &gt; 80km/h.</a:t>
            </a:r>
          </a:p>
          <a:p>
            <a:endParaRPr lang="pt-BR" sz="2600" b="0" dirty="0"/>
          </a:p>
          <a:p>
            <a:r>
              <a:rPr lang="pt-BR" sz="2600" dirty="0"/>
              <a:t>Cálculo de velocidade média/operacional:</a:t>
            </a:r>
          </a:p>
          <a:p>
            <a:r>
              <a:rPr lang="pt-BR" sz="2600" b="0" dirty="0"/>
              <a:t>1) Retira velocidades menores que 5km/h;</a:t>
            </a:r>
          </a:p>
          <a:p>
            <a:r>
              <a:rPr lang="pt-BR" sz="2600" b="0" dirty="0"/>
              <a:t>2) Utiliza o Percentil 85 aproximado, excluindo os ônibus mais lentos e calculando média dos 15% mais rápidos.</a:t>
            </a:r>
          </a:p>
          <a:p>
            <a:endParaRPr lang="pt-BR" sz="2600" b="0" dirty="0"/>
          </a:p>
          <a:p>
            <a:r>
              <a:rPr lang="pt-BR" sz="2600" dirty="0"/>
              <a:t>Cálculo de ônibus parados/congestionados:</a:t>
            </a:r>
          </a:p>
          <a:p>
            <a:r>
              <a:rPr lang="pt-BR" sz="2600" b="0" dirty="0"/>
              <a:t>1) Velocidade Média (Percentil 85) menor que 2km/h;</a:t>
            </a:r>
          </a:p>
          <a:p>
            <a:r>
              <a:rPr lang="pt-BR" sz="2600" b="0" dirty="0"/>
              <a:t>2) Fora do horário da madrugada (01:00 - 04:00)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686714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29E350C-C8EF-C9E3-7D9A-8C5D06B30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58341"/>
            <a:ext cx="5745480" cy="73233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Amostra dashboard NRT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E0C00676-4BCB-87A8-70E5-58558F2B0EBB}"/>
              </a:ext>
            </a:extLst>
          </p:cNvPr>
          <p:cNvGrpSpPr/>
          <p:nvPr/>
        </p:nvGrpSpPr>
        <p:grpSpPr>
          <a:xfrm>
            <a:off x="2735580" y="670560"/>
            <a:ext cx="6720840" cy="6858000"/>
            <a:chOff x="2735580" y="670560"/>
            <a:chExt cx="6720840" cy="6858000"/>
          </a:xfrm>
        </p:grpSpPr>
        <p:pic>
          <p:nvPicPr>
            <p:cNvPr id="6" name="Imagem 5" descr="Interface gráfica do usuário, Gráfico&#10;&#10;O conteúdo gerado por IA pode estar incorreto.">
              <a:hlinkClick r:id="rId2"/>
              <a:extLst>
                <a:ext uri="{FF2B5EF4-FFF2-40B4-BE49-F238E27FC236}">
                  <a16:creationId xmlns:a16="http://schemas.microsoft.com/office/drawing/2014/main" id="{0F2A4431-CADF-6D70-91DE-13AF72545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7500" y="670560"/>
              <a:ext cx="6477000" cy="2646461"/>
            </a:xfrm>
            <a:prstGeom prst="rect">
              <a:avLst/>
            </a:prstGeom>
          </p:spPr>
        </p:pic>
        <p:pic>
          <p:nvPicPr>
            <p:cNvPr id="8" name="Imagem 7" descr="Mapa&#10;&#10;O conteúdo gerado por IA pode estar incorreto.">
              <a:hlinkClick r:id="rId2"/>
              <a:extLst>
                <a:ext uri="{FF2B5EF4-FFF2-40B4-BE49-F238E27FC236}">
                  <a16:creationId xmlns:a16="http://schemas.microsoft.com/office/drawing/2014/main" id="{EDE4EADA-2B88-0DEA-9258-F92F3CC50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5580" y="3326499"/>
              <a:ext cx="6720840" cy="2205275"/>
            </a:xfrm>
            <a:prstGeom prst="rect">
              <a:avLst/>
            </a:prstGeom>
          </p:spPr>
        </p:pic>
        <p:pic>
          <p:nvPicPr>
            <p:cNvPr id="10" name="Imagem 9" descr="Mapa&#10;&#10;O conteúdo gerado por IA pode estar incorreto.">
              <a:hlinkClick r:id="rId2"/>
              <a:extLst>
                <a:ext uri="{FF2B5EF4-FFF2-40B4-BE49-F238E27FC236}">
                  <a16:creationId xmlns:a16="http://schemas.microsoft.com/office/drawing/2014/main" id="{A86EE85B-821D-CBED-7556-000C2C36A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5580" y="5323284"/>
              <a:ext cx="6720840" cy="2205276"/>
            </a:xfrm>
            <a:prstGeom prst="rect">
              <a:avLst/>
            </a:prstGeom>
          </p:spPr>
        </p:pic>
      </p:grpSp>
      <p:sp>
        <p:nvSpPr>
          <p:cNvPr id="11" name="Subtítulo 2">
            <a:extLst>
              <a:ext uri="{FF2B5EF4-FFF2-40B4-BE49-F238E27FC236}">
                <a16:creationId xmlns:a16="http://schemas.microsoft.com/office/drawing/2014/main" id="{862AE610-13B0-7BF9-DCAE-8868391BF5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6760" y="6090642"/>
            <a:ext cx="3825240" cy="670560"/>
          </a:xfrm>
        </p:spPr>
        <p:txBody>
          <a:bodyPr anchor="t">
            <a:normAutofit/>
          </a:bodyPr>
          <a:lstStyle/>
          <a:p>
            <a:pPr algn="r"/>
            <a:r>
              <a:rPr lang="pt-PT" sz="1200" dirty="0"/>
              <a:t>Data base</a:t>
            </a:r>
          </a:p>
          <a:p>
            <a:pPr algn="r"/>
            <a:r>
              <a:rPr lang="pt-PT" sz="1200" dirty="0"/>
              <a:t>05/11/2025</a:t>
            </a:r>
          </a:p>
        </p:txBody>
      </p:sp>
      <p:pic>
        <p:nvPicPr>
          <p:cNvPr id="14" name="Gráfico 13" descr="Seta: retorno na horizontal com preenchimento sólido">
            <a:hlinkClick r:id="rId6" action="ppaction://hlinksldjump"/>
            <a:extLst>
              <a:ext uri="{FF2B5EF4-FFF2-40B4-BE49-F238E27FC236}">
                <a16:creationId xmlns:a16="http://schemas.microsoft.com/office/drawing/2014/main" id="{1FB71CA6-10C4-82DA-C601-3B497A19DD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0980" y="6125670"/>
            <a:ext cx="732330" cy="73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411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A43F1B9-B1C8-C3C6-739A-EB4940282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E12A2BFC-F910-6DBA-5BA9-9713118CA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30909"/>
            <a:ext cx="6444996" cy="73233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Amostra dashboard Análise Histórica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E87538FB-CBF0-57CD-9457-91C5D8A38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6760" y="6083201"/>
            <a:ext cx="3825240" cy="774799"/>
          </a:xfrm>
        </p:spPr>
        <p:txBody>
          <a:bodyPr anchor="t">
            <a:normAutofit/>
          </a:bodyPr>
          <a:lstStyle/>
          <a:p>
            <a:pPr algn="r"/>
            <a:r>
              <a:rPr lang="pt-PT" sz="1200" dirty="0"/>
              <a:t>Data base</a:t>
            </a:r>
          </a:p>
          <a:p>
            <a:pPr algn="r"/>
            <a:r>
              <a:rPr lang="pt-PT" sz="1200" dirty="0"/>
              <a:t>05/11/2025</a:t>
            </a:r>
          </a:p>
        </p:txBody>
      </p:sp>
      <p:pic>
        <p:nvPicPr>
          <p:cNvPr id="14" name="Gráfico 13" descr="Seta: retorno na horizontal com preenchimento sólido">
            <a:hlinkClick r:id="rId2" action="ppaction://hlinksldjump"/>
            <a:extLst>
              <a:ext uri="{FF2B5EF4-FFF2-40B4-BE49-F238E27FC236}">
                <a16:creationId xmlns:a16="http://schemas.microsoft.com/office/drawing/2014/main" id="{ADCAB45C-9F9A-93EC-9BB9-40AA38AB9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0980" y="6125670"/>
            <a:ext cx="732330" cy="732330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8C5A797B-C733-E568-E190-2129EDA40A41}"/>
              </a:ext>
            </a:extLst>
          </p:cNvPr>
          <p:cNvGrpSpPr/>
          <p:nvPr/>
        </p:nvGrpSpPr>
        <p:grpSpPr>
          <a:xfrm>
            <a:off x="2019300" y="774799"/>
            <a:ext cx="8153400" cy="5866626"/>
            <a:chOff x="2019300" y="774799"/>
            <a:chExt cx="8153400" cy="5866626"/>
          </a:xfrm>
        </p:grpSpPr>
        <p:pic>
          <p:nvPicPr>
            <p:cNvPr id="3" name="Imagem 2" descr="Interface gráfica do usuário, Aplicativo, Tabela, Excel&#10;&#10;O conteúdo gerado por IA pode estar incorreto.">
              <a:hlinkClick r:id="rId5"/>
              <a:extLst>
                <a:ext uri="{FF2B5EF4-FFF2-40B4-BE49-F238E27FC236}">
                  <a16:creationId xmlns:a16="http://schemas.microsoft.com/office/drawing/2014/main" id="{50660DC5-1374-3F5A-DB54-16117E5BA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9300" y="774799"/>
              <a:ext cx="8153400" cy="3331428"/>
            </a:xfrm>
            <a:prstGeom prst="rect">
              <a:avLst/>
            </a:prstGeom>
          </p:spPr>
        </p:pic>
        <p:pic>
          <p:nvPicPr>
            <p:cNvPr id="7" name="Imagem 6" descr="Interface gráfica do usuário, Aplicativo&#10;&#10;O conteúdo gerado por IA pode estar incorreto.">
              <a:hlinkClick r:id="rId5"/>
              <a:extLst>
                <a:ext uri="{FF2B5EF4-FFF2-40B4-BE49-F238E27FC236}">
                  <a16:creationId xmlns:a16="http://schemas.microsoft.com/office/drawing/2014/main" id="{96730521-AA21-94FA-29EE-C1A09DCA1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9300" y="4106227"/>
              <a:ext cx="8153400" cy="25351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3289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01BBD1-5F8F-27F4-E7FC-BFF5EC466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14DEF8-8CCB-1F2D-ADA1-B45ADEB70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0457" y="229950"/>
            <a:ext cx="6420478" cy="788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/>
              <a:t>Objetivo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0F60D80-6192-F692-BB09-01E5D9D9E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35097" y="1018474"/>
            <a:ext cx="6420479" cy="5365736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A equipe operacional necessita de uma ferramenta que possa indicar possíveis problemas de congestionamento, quebra e LENTIDÃO dos ônibus para pronta atuação reativa.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Solução de negócio -&gt; criar 3 KPI’s PAra monitorar:</a:t>
            </a:r>
          </a:p>
          <a:p>
            <a:pPr marL="914400" lvl="1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Linhas mais lentas</a:t>
            </a:r>
          </a:p>
          <a:p>
            <a:pPr marL="914400" lvl="1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Linhas com mais ônibus em congestionamento</a:t>
            </a:r>
          </a:p>
          <a:p>
            <a:pPr marL="914400" lvl="1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Linhas mais demandadas/ativas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Disponibilizar uma visão </a:t>
            </a:r>
            <a:r>
              <a:rPr lang="en-US" sz="1600" b="0" i="1" dirty="0"/>
              <a:t>Near real time (NRT) </a:t>
            </a:r>
            <a:r>
              <a:rPr lang="en-US" sz="1600" b="0" dirty="0"/>
              <a:t>e uma Analise DE tendências e performance histórica de forma consolidada.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100" b="0" dirty="0"/>
          </a:p>
        </p:txBody>
      </p:sp>
      <p:pic>
        <p:nvPicPr>
          <p:cNvPr id="2050" name="Picture 2" descr="Onibus estrada Imagens – Download Grátis no Freepik">
            <a:extLst>
              <a:ext uri="{FF2B5EF4-FFF2-40B4-BE49-F238E27FC236}">
                <a16:creationId xmlns:a16="http://schemas.microsoft.com/office/drawing/2014/main" id="{8F3A724D-A16E-69A6-14F7-1CAC917E8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6" r="39671" b="-1"/>
          <a:stretch>
            <a:fillRect/>
          </a:stretch>
        </p:blipFill>
        <p:spPr bwMode="auto">
          <a:xfrm>
            <a:off x="0" y="10"/>
            <a:ext cx="48578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136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CEDC3A14-04E7-14BA-A90D-03AE86FBFF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30909"/>
            <a:ext cx="8474964" cy="73233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Camada Bronze (</a:t>
            </a:r>
            <a:r>
              <a:rPr lang="en-US" sz="2800" dirty="0" err="1"/>
              <a:t>Retorno</a:t>
            </a:r>
            <a:r>
              <a:rPr lang="en-US" sz="2800" dirty="0"/>
              <a:t> API /</a:t>
            </a:r>
            <a:r>
              <a:rPr lang="en-US" sz="2800" dirty="0" err="1"/>
              <a:t>Posicao</a:t>
            </a:r>
            <a:r>
              <a:rPr lang="en-US" sz="2800" dirty="0"/>
              <a:t> da SPTrans)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DE032B7-F64C-C84B-10BA-1875FB9043A9}"/>
              </a:ext>
            </a:extLst>
          </p:cNvPr>
          <p:cNvSpPr txBox="1"/>
          <p:nvPr/>
        </p:nvSpPr>
        <p:spPr>
          <a:xfrm>
            <a:off x="1520190" y="948690"/>
            <a:ext cx="3115818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400" dirty="0"/>
              <a:t>{</a:t>
            </a:r>
          </a:p>
          <a:p>
            <a:r>
              <a:rPr lang="pt-PT" sz="1400" dirty="0"/>
              <a:t>  "hr": "16:59",</a:t>
            </a:r>
          </a:p>
          <a:p>
            <a:r>
              <a:rPr lang="pt-PT" sz="1400" dirty="0"/>
              <a:t>  </a:t>
            </a:r>
            <a:r>
              <a:rPr lang="pt-PT" sz="1400" dirty="0">
                <a:highlight>
                  <a:srgbClr val="FFFF00"/>
                </a:highlight>
              </a:rPr>
              <a:t>"l"</a:t>
            </a:r>
            <a:r>
              <a:rPr lang="pt-PT" sz="1400" dirty="0"/>
              <a:t>: [</a:t>
            </a:r>
          </a:p>
          <a:p>
            <a:r>
              <a:rPr lang="pt-PT" sz="1400" dirty="0"/>
              <a:t>    {</a:t>
            </a:r>
          </a:p>
          <a:p>
            <a:r>
              <a:rPr lang="pt-PT" sz="1400" dirty="0"/>
              <a:t>      "c": "9785-10",</a:t>
            </a:r>
          </a:p>
          <a:p>
            <a:r>
              <a:rPr lang="pt-PT" sz="1400" dirty="0"/>
              <a:t>      "cl": 33596,</a:t>
            </a:r>
          </a:p>
          <a:p>
            <a:r>
              <a:rPr lang="pt-PT" sz="1400" dirty="0"/>
              <a:t>      "</a:t>
            </a:r>
            <a:r>
              <a:rPr lang="pt-PT" sz="1400" dirty="0" err="1"/>
              <a:t>sl</a:t>
            </a:r>
            <a:r>
              <a:rPr lang="pt-PT" sz="1400" dirty="0"/>
              <a:t>": 2,</a:t>
            </a:r>
          </a:p>
          <a:p>
            <a:r>
              <a:rPr lang="pt-PT" sz="1400" dirty="0"/>
              <a:t>      "lt0": "METRÔ BARRA FUNDA",</a:t>
            </a:r>
          </a:p>
          <a:p>
            <a:r>
              <a:rPr lang="pt-PT" sz="1400" dirty="0"/>
              <a:t>      "lt1": "VL. TEREZINHA",</a:t>
            </a:r>
          </a:p>
          <a:p>
            <a:r>
              <a:rPr lang="pt-PT" sz="1400" dirty="0"/>
              <a:t>      "</a:t>
            </a:r>
            <a:r>
              <a:rPr lang="pt-PT" sz="1400" dirty="0" err="1"/>
              <a:t>qv</a:t>
            </a:r>
            <a:r>
              <a:rPr lang="pt-PT" sz="1400" dirty="0"/>
              <a:t>": 2,</a:t>
            </a:r>
          </a:p>
          <a:p>
            <a:r>
              <a:rPr lang="pt-PT" sz="1400" dirty="0"/>
              <a:t>      </a:t>
            </a:r>
            <a:r>
              <a:rPr lang="pt-PT" sz="1400" dirty="0">
                <a:highlight>
                  <a:srgbClr val="FFFF00"/>
                </a:highlight>
              </a:rPr>
              <a:t>"vs"</a:t>
            </a:r>
            <a:r>
              <a:rPr lang="pt-PT" sz="1400" dirty="0"/>
              <a:t>: [</a:t>
            </a:r>
          </a:p>
          <a:p>
            <a:r>
              <a:rPr lang="pt-PT" sz="1400" dirty="0"/>
              <a:t>        {</a:t>
            </a:r>
          </a:p>
          <a:p>
            <a:r>
              <a:rPr lang="pt-PT" sz="1400" dirty="0"/>
              <a:t>          "p": 16236,</a:t>
            </a:r>
          </a:p>
          <a:p>
            <a:r>
              <a:rPr lang="pt-PT" sz="1400" dirty="0"/>
              <a:t>          "a": true,</a:t>
            </a:r>
          </a:p>
          <a:p>
            <a:r>
              <a:rPr lang="pt-PT" sz="1400" dirty="0"/>
              <a:t>          "ta": "2025-11-04T19:58:32Z",</a:t>
            </a:r>
          </a:p>
          <a:p>
            <a:r>
              <a:rPr lang="pt-PT" sz="1400" dirty="0"/>
              <a:t>          "py": -23.5246085,</a:t>
            </a:r>
          </a:p>
          <a:p>
            <a:r>
              <a:rPr lang="pt-PT" sz="1400" dirty="0"/>
              <a:t>          "px": -46.670619</a:t>
            </a:r>
          </a:p>
          <a:p>
            <a:r>
              <a:rPr lang="pt-PT" sz="1400" dirty="0"/>
              <a:t>        },</a:t>
            </a:r>
          </a:p>
          <a:p>
            <a:r>
              <a:rPr lang="pt-PT" sz="1400" dirty="0"/>
              <a:t>        {</a:t>
            </a:r>
          </a:p>
          <a:p>
            <a:r>
              <a:rPr lang="pt-PT" sz="1400" dirty="0"/>
              <a:t>          "p": 16462,</a:t>
            </a:r>
          </a:p>
          <a:p>
            <a:r>
              <a:rPr lang="pt-PT" sz="1400" dirty="0"/>
              <a:t>          "a": true,</a:t>
            </a:r>
          </a:p>
          <a:p>
            <a:r>
              <a:rPr lang="pt-PT" sz="1400" dirty="0"/>
              <a:t>          "ta": "2025-11-04T19:58:52Z",</a:t>
            </a:r>
          </a:p>
          <a:p>
            <a:r>
              <a:rPr lang="pt-PT" sz="1400" dirty="0"/>
              <a:t>          "py": -23.4677349,</a:t>
            </a:r>
          </a:p>
          <a:p>
            <a:r>
              <a:rPr lang="pt-PT" sz="1400" dirty="0"/>
              <a:t>          "px": -46.6978880</a:t>
            </a:r>
          </a:p>
          <a:p>
            <a:r>
              <a:rPr lang="pt-PT" sz="1400" dirty="0"/>
              <a:t>        }</a:t>
            </a:r>
          </a:p>
          <a:p>
            <a:r>
              <a:rPr lang="pt-PT" sz="1400" dirty="0"/>
              <a:t>     ]</a:t>
            </a:r>
          </a:p>
          <a:p>
            <a:r>
              <a:rPr lang="pt-PT" sz="1400" dirty="0"/>
              <a:t> },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0EEC224-6078-1B22-949A-3D60DB19CF1C}"/>
              </a:ext>
            </a:extLst>
          </p:cNvPr>
          <p:cNvSpPr txBox="1"/>
          <p:nvPr/>
        </p:nvSpPr>
        <p:spPr>
          <a:xfrm>
            <a:off x="6585966" y="975502"/>
            <a:ext cx="3115818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400" dirty="0"/>
              <a:t>    {</a:t>
            </a:r>
          </a:p>
          <a:p>
            <a:r>
              <a:rPr lang="pt-PT" sz="1400" dirty="0"/>
              <a:t>      "c": "637A-10",</a:t>
            </a:r>
          </a:p>
          <a:p>
            <a:r>
              <a:rPr lang="pt-PT" sz="1400" dirty="0"/>
              <a:t>      "cl": 185,</a:t>
            </a:r>
          </a:p>
          <a:p>
            <a:r>
              <a:rPr lang="pt-PT" sz="1400" dirty="0"/>
              <a:t>      "</a:t>
            </a:r>
            <a:r>
              <a:rPr lang="pt-PT" sz="1400" dirty="0" err="1"/>
              <a:t>sl</a:t>
            </a:r>
            <a:r>
              <a:rPr lang="pt-PT" sz="1400" dirty="0"/>
              <a:t>": 1,</a:t>
            </a:r>
          </a:p>
          <a:p>
            <a:r>
              <a:rPr lang="pt-PT" sz="1400" dirty="0"/>
              <a:t>      "lt0": "TERM. PINHEIROS",</a:t>
            </a:r>
          </a:p>
          <a:p>
            <a:r>
              <a:rPr lang="pt-PT" sz="1400" dirty="0"/>
              <a:t>      "lt1": "TERM. JD. ÂNGELA",</a:t>
            </a:r>
          </a:p>
          <a:p>
            <a:r>
              <a:rPr lang="pt-PT" sz="1400" dirty="0"/>
              <a:t>      "</a:t>
            </a:r>
            <a:r>
              <a:rPr lang="pt-PT" sz="1400" dirty="0" err="1"/>
              <a:t>qv</a:t>
            </a:r>
            <a:r>
              <a:rPr lang="pt-PT" sz="1400" dirty="0"/>
              <a:t>": 2,</a:t>
            </a:r>
          </a:p>
          <a:p>
            <a:r>
              <a:rPr lang="pt-PT" sz="1400" dirty="0"/>
              <a:t>      </a:t>
            </a:r>
            <a:r>
              <a:rPr lang="pt-PT" sz="1400" dirty="0">
                <a:highlight>
                  <a:srgbClr val="FFFF00"/>
                </a:highlight>
              </a:rPr>
              <a:t>"vs"</a:t>
            </a:r>
            <a:r>
              <a:rPr lang="pt-PT" sz="1400" dirty="0"/>
              <a:t>: [</a:t>
            </a:r>
          </a:p>
          <a:p>
            <a:r>
              <a:rPr lang="pt-PT" sz="1400" dirty="0"/>
              <a:t>        {</a:t>
            </a:r>
          </a:p>
          <a:p>
            <a:r>
              <a:rPr lang="pt-PT" sz="1400" dirty="0"/>
              <a:t>          "p": 73302,</a:t>
            </a:r>
          </a:p>
          <a:p>
            <a:r>
              <a:rPr lang="pt-PT" sz="1400" dirty="0"/>
              <a:t>          "a": true,</a:t>
            </a:r>
          </a:p>
          <a:p>
            <a:r>
              <a:rPr lang="pt-PT" sz="1400" dirty="0"/>
              <a:t>          "ta": "2025-11-04T19:58:38Z",</a:t>
            </a:r>
          </a:p>
          <a:p>
            <a:r>
              <a:rPr lang="pt-PT" sz="1400" dirty="0"/>
              <a:t>          "py": -23.672203,</a:t>
            </a:r>
          </a:p>
          <a:p>
            <a:r>
              <a:rPr lang="pt-PT" sz="1400" dirty="0"/>
              <a:t>          "px": -46.7421475</a:t>
            </a:r>
          </a:p>
          <a:p>
            <a:r>
              <a:rPr lang="pt-PT" sz="1400" dirty="0"/>
              <a:t>        },</a:t>
            </a:r>
          </a:p>
          <a:p>
            <a:r>
              <a:rPr lang="pt-PT" sz="1400" dirty="0"/>
              <a:t>        {</a:t>
            </a:r>
          </a:p>
          <a:p>
            <a:r>
              <a:rPr lang="pt-PT" sz="1400" dirty="0"/>
              <a:t>          "p": 73845,</a:t>
            </a:r>
          </a:p>
          <a:p>
            <a:r>
              <a:rPr lang="pt-PT" sz="1400" dirty="0"/>
              <a:t>          "a": true,</a:t>
            </a:r>
          </a:p>
          <a:p>
            <a:r>
              <a:rPr lang="pt-PT" sz="1400" dirty="0"/>
              <a:t>          "ta": "2025-11-04T19:58:45Z",</a:t>
            </a:r>
          </a:p>
          <a:p>
            <a:r>
              <a:rPr lang="pt-PT" sz="1400" dirty="0"/>
              <a:t>          "py": -23.60824025,</a:t>
            </a:r>
          </a:p>
          <a:p>
            <a:r>
              <a:rPr lang="pt-PT" sz="1400" dirty="0"/>
              <a:t>          "px": -46.6974405</a:t>
            </a:r>
          </a:p>
          <a:p>
            <a:r>
              <a:rPr lang="pt-PT" sz="1400" dirty="0"/>
              <a:t>         }</a:t>
            </a:r>
          </a:p>
          <a:p>
            <a:r>
              <a:rPr lang="pt-PT" sz="1400" dirty="0"/>
              <a:t>      ]</a:t>
            </a:r>
          </a:p>
          <a:p>
            <a:r>
              <a:rPr lang="pt-PT" sz="1400" dirty="0"/>
              <a:t>    }</a:t>
            </a:r>
          </a:p>
          <a:p>
            <a:r>
              <a:rPr lang="pt-PT" sz="1400" dirty="0"/>
              <a:t>  ]</a:t>
            </a:r>
          </a:p>
          <a:p>
            <a:r>
              <a:rPr lang="pt-PT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61481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D7ED148-2465-92A5-1AE3-1CC210D5C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73CB0FB6-1535-6590-919D-E7EC7E912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264" y="963238"/>
            <a:ext cx="5283789" cy="558165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E1CC3785-429B-B29F-8785-D546859BF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47" y="1672375"/>
            <a:ext cx="4698185" cy="4163377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7A686DD3-5BE9-0AD5-0AC0-91B618230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30909"/>
            <a:ext cx="7249668" cy="73233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Camadas Silver, Gold e Entrega de Dados</a:t>
            </a:r>
          </a:p>
        </p:txBody>
      </p:sp>
    </p:spTree>
    <p:extLst>
      <p:ext uri="{BB962C8B-B14F-4D97-AF65-F5344CB8AC3E}">
        <p14:creationId xmlns:p14="http://schemas.microsoft.com/office/powerpoint/2010/main" val="228019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74FD8E-A1DC-38AF-0995-46BD7FE7C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962" y="610451"/>
            <a:ext cx="6558871" cy="552451"/>
          </a:xfrm>
        </p:spPr>
        <p:txBody>
          <a:bodyPr>
            <a:noAutofit/>
          </a:bodyPr>
          <a:lstStyle/>
          <a:p>
            <a:r>
              <a:rPr lang="pt-PT" sz="3200" dirty="0"/>
              <a:t>SPTrans - Contexto de Negócio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C4E4CB-14BB-7A33-633C-C816F8C76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26" y="1813871"/>
            <a:ext cx="6732607" cy="4285178"/>
          </a:xfrm>
        </p:spPr>
        <p:txBody>
          <a:bodyPr anchor="t">
            <a:normAutofit fontScale="92500" lnSpcReduction="10000"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PT" b="0" dirty="0"/>
              <a:t>A Frota de Ônibus da sptrans possui aproximadamente </a:t>
            </a:r>
            <a:r>
              <a:rPr lang="pt-PT" dirty="0">
                <a:solidFill>
                  <a:srgbClr val="FF0000"/>
                </a:solidFill>
              </a:rPr>
              <a:t>1.300 linhas de Ônibus ativas</a:t>
            </a:r>
            <a:r>
              <a:rPr lang="pt-PT" b="0" dirty="0"/>
              <a:t>, uma das maiores operações do mundo.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PT" b="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PT" b="0" dirty="0"/>
              <a:t>Nos horários de pico, são mais de </a:t>
            </a:r>
            <a:r>
              <a:rPr lang="pt-PT" dirty="0">
                <a:solidFill>
                  <a:srgbClr val="FF0000"/>
                </a:solidFill>
              </a:rPr>
              <a:t>11.000 Ônibus operando</a:t>
            </a:r>
            <a:r>
              <a:rPr lang="pt-PT" b="0" dirty="0"/>
              <a:t> simultaneamente.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PT" b="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PT" b="0" dirty="0"/>
              <a:t>Identificar Problemas de </a:t>
            </a:r>
            <a:r>
              <a:rPr lang="pt-PT" dirty="0">
                <a:solidFill>
                  <a:srgbClr val="FF0000"/>
                </a:solidFill>
              </a:rPr>
              <a:t>lentidão ou paradas inesperadas</a:t>
            </a:r>
            <a:r>
              <a:rPr lang="pt-PT" b="0" dirty="0"/>
              <a:t> são os maiores </a:t>
            </a:r>
            <a:r>
              <a:rPr lang="pt-PT" b="0" i="1" dirty="0"/>
              <a:t>pain points</a:t>
            </a:r>
            <a:r>
              <a:rPr lang="pt-PT" b="0" dirty="0"/>
              <a:t> da sptrans neste momento.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pic>
        <p:nvPicPr>
          <p:cNvPr id="1026" name="Picture 2" descr="Radiografia do transporte público por ônibus em São Paulo | Mobilidade  Estadão | Mês da Mobilidade 2022">
            <a:extLst>
              <a:ext uri="{FF2B5EF4-FFF2-40B4-BE49-F238E27FC236}">
                <a16:creationId xmlns:a16="http://schemas.microsoft.com/office/drawing/2014/main" id="{B10BEE8A-190A-8302-456E-D3C5F0018D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2" r="46703"/>
          <a:stretch>
            <a:fillRect/>
          </a:stretch>
        </p:blipFill>
        <p:spPr bwMode="auto">
          <a:xfrm>
            <a:off x="7272759" y="2894"/>
            <a:ext cx="49192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064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6BD1DB-E3BB-C94E-BC07-158B1AB24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58744-69E6-1EE1-1EB3-8A6A28E0F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0457" y="229950"/>
            <a:ext cx="6420478" cy="788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Objetivo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7F3BA4-BA43-0708-9D29-CDAB0450E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0457" y="1018474"/>
            <a:ext cx="7126199" cy="5365736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desafio operacional</a:t>
            </a:r>
          </a:p>
          <a:p>
            <a:pPr marL="742950" lvl="1" indent="-28575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0" dirty="0"/>
              <a:t>Fornecer à equipe de operações da SPTrans uma ferramenta para identificar lentidão e congestionamento da frota.</a:t>
            </a:r>
          </a:p>
          <a:p>
            <a:pPr marL="742950" lvl="1" indent="-28575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pt-PT" sz="1800" dirty="0"/>
              <a:t>Possibilitar uma </a:t>
            </a:r>
            <a:r>
              <a:rPr lang="pt-PT" sz="1800" b="1" dirty="0"/>
              <a:t>atuação reativa</a:t>
            </a:r>
            <a:r>
              <a:rPr lang="pt-PT" sz="1800" dirty="0"/>
              <a:t> rápida, baseada em dados confiáveis.</a:t>
            </a:r>
            <a:endParaRPr lang="en-US" sz="18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solução: monitoramento via kpis chave</a:t>
            </a:r>
          </a:p>
          <a:p>
            <a:pPr marL="914400" lvl="1" indent="-4572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PT" sz="1600" b="1" dirty="0">
                <a:solidFill>
                  <a:schemeClr val="accent1"/>
                </a:solidFill>
              </a:rPr>
              <a:t>KPI 1: </a:t>
            </a:r>
            <a:r>
              <a:rPr lang="pt-PT" sz="1600" dirty="0">
                <a:solidFill>
                  <a:schemeClr val="accent1"/>
                </a:solidFill>
              </a:rPr>
              <a:t>Velocidade Operacional por Linha</a:t>
            </a:r>
          </a:p>
          <a:p>
            <a:pPr marL="914400" lvl="1" indent="-4572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PT" sz="1600" b="1" dirty="0">
                <a:solidFill>
                  <a:schemeClr val="accent1"/>
                </a:solidFill>
              </a:rPr>
              <a:t>KPI 2: </a:t>
            </a:r>
            <a:r>
              <a:rPr lang="pt-PT" sz="1600" dirty="0">
                <a:solidFill>
                  <a:schemeClr val="accent1"/>
                </a:solidFill>
              </a:rPr>
              <a:t>Quantidade de Ônibus Congestionados por Linha</a:t>
            </a:r>
          </a:p>
          <a:p>
            <a:pPr marL="914400" lvl="1" indent="-4572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PT" sz="1600" b="1" dirty="0">
                <a:solidFill>
                  <a:schemeClr val="accent1"/>
                </a:solidFill>
              </a:rPr>
              <a:t>KPI 3: </a:t>
            </a:r>
            <a:r>
              <a:rPr lang="pt-PT" sz="1600" dirty="0">
                <a:solidFill>
                  <a:schemeClr val="accent1"/>
                </a:solidFill>
              </a:rPr>
              <a:t>Frota Ativa por Linha</a:t>
            </a:r>
          </a:p>
          <a:p>
            <a:pPr lvl="1" algn="l">
              <a:lnSpc>
                <a:spcPct val="110000"/>
              </a:lnSpc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Entregáveis</a:t>
            </a:r>
            <a:r>
              <a:rPr lang="en-US" sz="1600" b="0" dirty="0"/>
              <a:t>:</a:t>
            </a:r>
          </a:p>
          <a:p>
            <a:pPr marL="742950" lvl="1" indent="-28575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800" b="0" dirty="0">
                <a:solidFill>
                  <a:schemeClr val="accent6">
                    <a:lumMod val="75000"/>
                  </a:schemeClr>
                </a:solidFill>
              </a:rPr>
              <a:t>Visão Near Real-Time (NRT)</a:t>
            </a:r>
          </a:p>
          <a:p>
            <a:pPr marL="742950" lvl="1" indent="-28575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800" b="0" dirty="0">
                <a:solidFill>
                  <a:schemeClr val="accent6">
                    <a:lumMod val="75000"/>
                  </a:schemeClr>
                </a:solidFill>
              </a:rPr>
              <a:t>Visão Histórica (Batch)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100" b="0" dirty="0"/>
          </a:p>
        </p:txBody>
      </p:sp>
      <p:pic>
        <p:nvPicPr>
          <p:cNvPr id="2050" name="Picture 2" descr="Onibus estrada Imagens – Download Grátis no Freepik">
            <a:extLst>
              <a:ext uri="{FF2B5EF4-FFF2-40B4-BE49-F238E27FC236}">
                <a16:creationId xmlns:a16="http://schemas.microsoft.com/office/drawing/2014/main" id="{6BE1C858-C1EA-490D-89E3-8051960EB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6" r="39671" b="-1"/>
          <a:stretch>
            <a:fillRect/>
          </a:stretch>
        </p:blipFill>
        <p:spPr bwMode="auto">
          <a:xfrm>
            <a:off x="0" y="10"/>
            <a:ext cx="48578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550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74E59-E6FC-4AFD-0B6E-CF3850B44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B814-0387-6244-5738-E1EC4FB78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851" y="591441"/>
            <a:ext cx="6950409" cy="552451"/>
          </a:xfrm>
        </p:spPr>
        <p:txBody>
          <a:bodyPr>
            <a:noAutofit/>
          </a:bodyPr>
          <a:lstStyle/>
          <a:p>
            <a:r>
              <a:rPr lang="pt-PT" sz="3200" dirty="0"/>
              <a:t>Desafio Técnico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8304CE-6E28-98C7-F038-A07D04471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408" y="1495806"/>
            <a:ext cx="6877344" cy="1823466"/>
          </a:xfrm>
        </p:spPr>
        <p:txBody>
          <a:bodyPr anchor="t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600" b="0" dirty="0"/>
              <a:t>A API Olho vivo da SPTrans fornece milhões de eventos de geolocalização da frota todos os dias.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PT" sz="1600" b="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600" b="0" dirty="0"/>
              <a:t>dados transitórios, efêmeros e crescentes.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E0006E5-75F5-7E47-CBB8-2E44F5904C54}"/>
              </a:ext>
            </a:extLst>
          </p:cNvPr>
          <p:cNvSpPr txBox="1">
            <a:spLocks/>
          </p:cNvSpPr>
          <p:nvPr/>
        </p:nvSpPr>
        <p:spPr>
          <a:xfrm>
            <a:off x="463851" y="3428999"/>
            <a:ext cx="4445334" cy="5524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3200" dirty="0"/>
              <a:t>Premissas</a:t>
            </a:r>
          </a:p>
        </p:txBody>
      </p:sp>
      <p:graphicFrame>
        <p:nvGraphicFramePr>
          <p:cNvPr id="10" name="Subtítulo 2">
            <a:extLst>
              <a:ext uri="{FF2B5EF4-FFF2-40B4-BE49-F238E27FC236}">
                <a16:creationId xmlns:a16="http://schemas.microsoft.com/office/drawing/2014/main" id="{45849E8F-BDF3-367C-FED0-915ED9ACA2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9039558"/>
              </p:ext>
            </p:extLst>
          </p:nvPr>
        </p:nvGraphicFramePr>
        <p:xfrm>
          <a:off x="192024" y="4392931"/>
          <a:ext cx="6967728" cy="23782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F86BFBC3-17C8-A822-866F-A52F4572D8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4260" y="0"/>
            <a:ext cx="47777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5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860F66-5A52-CBF7-1688-E8A3B057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626A95-15D0-180D-4D0B-F4D291095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7864" y="225334"/>
            <a:ext cx="3870960" cy="7928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Solução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30ECA0-0E0E-18F7-1538-EAD4CCF0FA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7864" y="1075527"/>
            <a:ext cx="7025640" cy="5557139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Pipeline Streaming (visão nrt)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SLA: </a:t>
            </a:r>
            <a:r>
              <a:rPr lang="en-US" sz="1800" dirty="0"/>
              <a:t>~3-5 Minutos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Foco: </a:t>
            </a:r>
            <a:r>
              <a:rPr lang="en-US" sz="1800" dirty="0"/>
              <a:t>O que está acontecendo AGORA?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O que ele faz: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Atualiza a posição de cada ônibus.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Calcula o </a:t>
            </a:r>
            <a:r>
              <a:rPr lang="en-US" sz="1600" b="1" dirty="0">
                <a:solidFill>
                  <a:schemeClr val="accent1"/>
                </a:solidFill>
              </a:rPr>
              <a:t>KPI1 – Velocidade Operacional por Linha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/>
              <a:t>e </a:t>
            </a:r>
            <a:r>
              <a:rPr lang="en-US" sz="1600" b="1" dirty="0">
                <a:solidFill>
                  <a:schemeClr val="accent1"/>
                </a:solidFill>
              </a:rPr>
              <a:t>KPI2 – Quantidade de Ônibus Congestionados por Linha</a:t>
            </a:r>
            <a:r>
              <a:rPr lang="en-US" sz="1600" dirty="0"/>
              <a:t>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Entrega os dados calculados para a camada de baixa latência e para a Camada Silver.</a:t>
            </a:r>
          </a:p>
          <a:p>
            <a:pPr lvl="1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Pipeline Batch (visão histórica)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SLA: </a:t>
            </a:r>
            <a:r>
              <a:rPr lang="en-US" sz="1800" dirty="0"/>
              <a:t>~1 Hora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Foco: </a:t>
            </a:r>
            <a:r>
              <a:rPr lang="en-US" sz="1800" dirty="0"/>
              <a:t>Qual é a VERDADE histórica e consolidada da HORA ANTERIOR?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O que ele faz: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Calcula o </a:t>
            </a:r>
            <a:r>
              <a:rPr lang="en-US" sz="1600" b="1" dirty="0">
                <a:solidFill>
                  <a:schemeClr val="accent1"/>
                </a:solidFill>
              </a:rPr>
              <a:t>KPI3 - Frota Ativa por Linha</a:t>
            </a:r>
            <a:r>
              <a:rPr lang="en-US" sz="1600" dirty="0"/>
              <a:t>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Consolida os </a:t>
            </a:r>
            <a:r>
              <a:rPr lang="en-US" sz="1600" b="1" dirty="0">
                <a:solidFill>
                  <a:schemeClr val="accent1"/>
                </a:solidFill>
              </a:rPr>
              <a:t>KPI1 </a:t>
            </a:r>
            <a:r>
              <a:rPr lang="en-US" sz="1600" dirty="0"/>
              <a:t>e</a:t>
            </a:r>
            <a:r>
              <a:rPr lang="en-US" sz="1600" b="1" dirty="0">
                <a:solidFill>
                  <a:schemeClr val="accent1"/>
                </a:solidFill>
              </a:rPr>
              <a:t> KPI2</a:t>
            </a:r>
            <a:r>
              <a:rPr lang="en-US" sz="1600" dirty="0"/>
              <a:t> calculados pelo streaming.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Atualiza a “fonte da verdade” na Camada Gold no MinIO.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Entrega os dados consolidados para a camada de baixa latência.</a:t>
            </a:r>
          </a:p>
        </p:txBody>
      </p:sp>
      <p:pic>
        <p:nvPicPr>
          <p:cNvPr id="4102" name="Picture 6" descr="Destination illustration 3d rendering of red location pin on gps ...">
            <a:extLst>
              <a:ext uri="{FF2B5EF4-FFF2-40B4-BE49-F238E27FC236}">
                <a16:creationId xmlns:a16="http://schemas.microsoft.com/office/drawing/2014/main" id="{FA58F0CA-6373-D0E5-A210-EAA71EAADE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4" r="18021"/>
          <a:stretch>
            <a:fillRect/>
          </a:stretch>
        </p:blipFill>
        <p:spPr bwMode="auto">
          <a:xfrm>
            <a:off x="0" y="10"/>
            <a:ext cx="48578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2753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95784-CEAE-21E1-FE32-F0D897E98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D5FB15-70A9-8770-E741-85A838FD3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1" y="582167"/>
            <a:ext cx="11198351" cy="552451"/>
          </a:xfrm>
        </p:spPr>
        <p:txBody>
          <a:bodyPr>
            <a:noAutofit/>
          </a:bodyPr>
          <a:lstStyle/>
          <a:p>
            <a:r>
              <a:rPr lang="pt-PT" sz="3200" dirty="0"/>
              <a:t>Arquitetura Híbrida - Pipelines Batch e Streaming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DEE3A27-1048-ADCF-2688-0AC21F039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22" y="1583055"/>
            <a:ext cx="1094695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08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063DD-6F4D-3050-38AF-D7F80035F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2C37C2-1C77-8746-6A67-36A76A90D8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544" y="582930"/>
            <a:ext cx="6675120" cy="552451"/>
          </a:xfrm>
        </p:spPr>
        <p:txBody>
          <a:bodyPr>
            <a:noAutofit/>
          </a:bodyPr>
          <a:lstStyle/>
          <a:p>
            <a:r>
              <a:rPr lang="pt-PT" sz="3200" dirty="0"/>
              <a:t>Pipeline Streaming - NRT</a:t>
            </a:r>
          </a:p>
        </p:txBody>
      </p:sp>
      <p:pic>
        <p:nvPicPr>
          <p:cNvPr id="6" name="Imagem 5" descr="Diagrama&#10;&#10;O conteúdo gerado por IA pode estar incorreto.">
            <a:extLst>
              <a:ext uri="{FF2B5EF4-FFF2-40B4-BE49-F238E27FC236}">
                <a16:creationId xmlns:a16="http://schemas.microsoft.com/office/drawing/2014/main" id="{38B4917F-E807-B6A3-5F03-CDD89F17D7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490" y="1431974"/>
            <a:ext cx="8455020" cy="2278892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1BF71976-B0C7-1CF3-CB9D-3C6C56AB1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08" y="3710866"/>
            <a:ext cx="11987784" cy="3101414"/>
          </a:xfrm>
        </p:spPr>
        <p:txBody>
          <a:bodyPr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Worker 1: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Consome dados do tópico.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Efetua limpeza e </a:t>
            </a:r>
            <a:r>
              <a:rPr lang="pt-PT" sz="1400" b="0" dirty="0"/>
              <a:t>grava dados em uma flat table na Camada Silver do MinIO (Delta Lake)</a:t>
            </a:r>
            <a:r>
              <a:rPr lang="pt-PT" sz="1400" dirty="0"/>
              <a:t>, particionado por</a:t>
            </a:r>
            <a:r>
              <a:rPr lang="pt-PT" sz="1400" b="0" dirty="0"/>
              <a:t> </a:t>
            </a:r>
            <a:r>
              <a:rPr lang="pt-PT" sz="1400" b="1" dirty="0"/>
              <a:t>ano/mês/dia/hora</a:t>
            </a:r>
            <a:r>
              <a:rPr lang="pt-PT" sz="1400" b="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Worker 2: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Atualiza a posição de cada ônibus.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Calcula os </a:t>
            </a:r>
            <a:r>
              <a:rPr lang="en-US" sz="1400" b="1" dirty="0">
                <a:solidFill>
                  <a:schemeClr val="accent1"/>
                </a:solidFill>
              </a:rPr>
              <a:t>KPI1 - Velocidade Operacional por Linha</a:t>
            </a:r>
            <a:r>
              <a:rPr lang="en-US" sz="1400" dirty="0">
                <a:solidFill>
                  <a:schemeClr val="accent1"/>
                </a:solidFill>
              </a:rPr>
              <a:t> </a:t>
            </a:r>
            <a:r>
              <a:rPr lang="en-US" sz="1400" b="0" dirty="0"/>
              <a:t>e</a:t>
            </a:r>
            <a:r>
              <a:rPr lang="en-US" sz="1400" dirty="0"/>
              <a:t> </a:t>
            </a:r>
            <a:r>
              <a:rPr lang="en-US" sz="1400" b="1" dirty="0">
                <a:solidFill>
                  <a:schemeClr val="accent1"/>
                </a:solidFill>
              </a:rPr>
              <a:t>KPI2 - Ônibus Congestionados por Linha</a:t>
            </a:r>
            <a:r>
              <a:rPr lang="en-US" sz="1400" dirty="0"/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Entrega os dados calculados para a camada de baixa latência (PostgreSQL) e para a Camada Silver.</a:t>
            </a:r>
            <a:endParaRPr lang="pt-PT" sz="14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Resultado: </a:t>
            </a:r>
          </a:p>
          <a:p>
            <a:pPr marL="742950" lvl="1" indent="-285750" algn="l">
              <a:buFont typeface="Wingdings" panose="05000000000000000000" pitchFamily="2" charset="2"/>
              <a:buChar char="ü"/>
            </a:pPr>
            <a:r>
              <a:rPr lang="pt-PT" sz="1400" b="1" dirty="0">
                <a:solidFill>
                  <a:srgbClr val="00B050"/>
                </a:solidFill>
              </a:rPr>
              <a:t>Dados para os dashboards NRT atualizados a cada </a:t>
            </a:r>
            <a:r>
              <a:rPr lang="en-US" sz="1400" b="1" dirty="0">
                <a:solidFill>
                  <a:srgbClr val="00B050"/>
                </a:solidFill>
              </a:rPr>
              <a:t>~3-5 Minutos.</a:t>
            </a:r>
            <a:endParaRPr lang="pt-PT" sz="14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548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E1628-84DB-0C79-C56E-4C057C54D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998F3C-5D5C-9F29-EE6E-9C1CDE158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544" y="582167"/>
            <a:ext cx="6675120" cy="552451"/>
          </a:xfrm>
        </p:spPr>
        <p:txBody>
          <a:bodyPr>
            <a:noAutofit/>
          </a:bodyPr>
          <a:lstStyle/>
          <a:p>
            <a:r>
              <a:rPr lang="pt-PT" sz="3200" dirty="0"/>
              <a:t>Pipeline Batch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F6C3E8-075B-51FF-7A3D-0EEAD5CCA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754" y="3392425"/>
            <a:ext cx="11927628" cy="3355848"/>
          </a:xfrm>
        </p:spPr>
        <p:txBody>
          <a:bodyPr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Dag 1: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Executa no </a:t>
            </a:r>
            <a:r>
              <a:rPr lang="pt-PT" sz="1400" dirty="0"/>
              <a:t>minuto 5 da hora atual e busca dados da hora anterior na Camada Bronze do MinIO.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Efetua limpeza e grava dados em uma flat table na Camada Silver do MinIO (Delta Lake), particionado por </a:t>
            </a:r>
            <a:r>
              <a:rPr lang="pt-PT" sz="1400" b="1" dirty="0"/>
              <a:t>ano/mês/dia</a:t>
            </a:r>
            <a:r>
              <a:rPr lang="pt-PT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Dag 2: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Calcula o </a:t>
            </a:r>
            <a:r>
              <a:rPr lang="en-US" sz="1400" b="1" dirty="0">
                <a:solidFill>
                  <a:schemeClr val="accent1"/>
                </a:solidFill>
              </a:rPr>
              <a:t>KPI3 - Frota Ativa por Linha</a:t>
            </a:r>
            <a:r>
              <a:rPr lang="en-US" sz="1400" dirty="0"/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Consolida os </a:t>
            </a:r>
            <a:r>
              <a:rPr lang="pt-PT" sz="1400" b="1" dirty="0">
                <a:solidFill>
                  <a:schemeClr val="accent1"/>
                </a:solidFill>
              </a:rPr>
              <a:t>KPI1</a:t>
            </a:r>
            <a:r>
              <a:rPr lang="pt-PT" sz="1400" dirty="0"/>
              <a:t> e </a:t>
            </a:r>
            <a:r>
              <a:rPr lang="pt-PT" sz="1400" b="1" dirty="0">
                <a:solidFill>
                  <a:schemeClr val="accent1"/>
                </a:solidFill>
              </a:rPr>
              <a:t>KPI2</a:t>
            </a:r>
            <a:r>
              <a:rPr lang="pt-PT" sz="1400" dirty="0"/>
              <a:t> calculados pelo streaming.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Atualiza a “fonte da verdade” na Camada Gold no MinIO.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Entrega os dados consolidados para a camada de baixa latência (PostgreSQL).</a:t>
            </a:r>
            <a:endParaRPr lang="pt-PT" sz="14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Resultado: </a:t>
            </a:r>
          </a:p>
          <a:p>
            <a:pPr marL="742950" lvl="1" indent="-285750" algn="l">
              <a:buFont typeface="Wingdings" panose="05000000000000000000" pitchFamily="2" charset="2"/>
              <a:buChar char="ü"/>
            </a:pPr>
            <a:r>
              <a:rPr lang="pt-PT" sz="1400" b="1" dirty="0">
                <a:solidFill>
                  <a:srgbClr val="00B050"/>
                </a:solidFill>
              </a:rPr>
              <a:t>Dados para os dashboards históricos consolidados e atualizados em ~1 hora.</a:t>
            </a:r>
          </a:p>
        </p:txBody>
      </p:sp>
      <p:pic>
        <p:nvPicPr>
          <p:cNvPr id="6" name="Imagem 5" descr="Diagrama&#10;&#10;O conteúdo gerado por IA pode estar incorreto.">
            <a:extLst>
              <a:ext uri="{FF2B5EF4-FFF2-40B4-BE49-F238E27FC236}">
                <a16:creationId xmlns:a16="http://schemas.microsoft.com/office/drawing/2014/main" id="{E57C5709-23B5-861E-5084-F35C610E7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458" y="1134618"/>
            <a:ext cx="7823083" cy="2389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817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CC7C6-B961-BF6B-2C4A-FE98828E4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108919-8567-9633-A936-4560E56EE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304" y="602204"/>
            <a:ext cx="8406384" cy="552451"/>
          </a:xfrm>
        </p:spPr>
        <p:txBody>
          <a:bodyPr>
            <a:noAutofit/>
          </a:bodyPr>
          <a:lstStyle/>
          <a:p>
            <a:r>
              <a:rPr lang="pt-BR" sz="3200" dirty="0"/>
              <a:t>Ferramentas e T</a:t>
            </a:r>
            <a:r>
              <a:rPr lang="pt-PT" sz="3200" dirty="0"/>
              <a:t>ecnologias – Parte 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68B7BC3-20A5-BFB4-CD3E-C5AB1FFD6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509" y="1468867"/>
            <a:ext cx="4672584" cy="1572769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Ingestão de dados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pt-PT" sz="1300" dirty="0"/>
              <a:t>Apache NiFi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C39834C-9DF0-7FA0-F5F1-EA5C7620488D}"/>
              </a:ext>
            </a:extLst>
          </p:cNvPr>
          <p:cNvCxnSpPr>
            <a:cxnSpLocks/>
          </p:cNvCxnSpPr>
          <p:nvPr/>
        </p:nvCxnSpPr>
        <p:spPr>
          <a:xfrm>
            <a:off x="5239512" y="2221992"/>
            <a:ext cx="0" cy="43799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Imagem 23">
            <a:extLst>
              <a:ext uri="{FF2B5EF4-FFF2-40B4-BE49-F238E27FC236}">
                <a16:creationId xmlns:a16="http://schemas.microsoft.com/office/drawing/2014/main" id="{30E198E3-14ED-D561-AFB8-3E1CE0DE9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77" y="3282697"/>
            <a:ext cx="4591049" cy="2817114"/>
          </a:xfrm>
          <a:prstGeom prst="rect">
            <a:avLst/>
          </a:prstGeom>
        </p:spPr>
      </p:pic>
      <p:sp>
        <p:nvSpPr>
          <p:cNvPr id="27" name="Subtítulo 2">
            <a:extLst>
              <a:ext uri="{FF2B5EF4-FFF2-40B4-BE49-F238E27FC236}">
                <a16:creationId xmlns:a16="http://schemas.microsoft.com/office/drawing/2014/main" id="{3CE71E1C-45A6-00CF-1DFA-D576305BB862}"/>
              </a:ext>
            </a:extLst>
          </p:cNvPr>
          <p:cNvSpPr txBox="1">
            <a:spLocks/>
          </p:cNvSpPr>
          <p:nvPr/>
        </p:nvSpPr>
        <p:spPr>
          <a:xfrm>
            <a:off x="5853911" y="1468867"/>
            <a:ext cx="5751042" cy="16421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Processamento streaming (NRT)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Kafka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Spark Streaming</a:t>
            </a:r>
          </a:p>
          <a:p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pic>
        <p:nvPicPr>
          <p:cNvPr id="28" name="Imagem 27">
            <a:extLst>
              <a:ext uri="{FF2B5EF4-FFF2-40B4-BE49-F238E27FC236}">
                <a16:creationId xmlns:a16="http://schemas.microsoft.com/office/drawing/2014/main" id="{38E95892-0B57-A7C0-59DA-CF92DFE45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755" y="3623668"/>
            <a:ext cx="5751042" cy="247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33211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2343</TotalTime>
  <Words>1226</Words>
  <Application>Microsoft Office PowerPoint</Application>
  <PresentationFormat>Widescreen</PresentationFormat>
  <Paragraphs>194</Paragraphs>
  <Slides>18</Slides>
  <Notes>0</Notes>
  <HiddenSlides>6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Arial</vt:lpstr>
      <vt:lpstr>Courier New</vt:lpstr>
      <vt:lpstr>Grandview Display</vt:lpstr>
      <vt:lpstr>Wingdings</vt:lpstr>
      <vt:lpstr>DashVTI</vt:lpstr>
      <vt:lpstr>Monitoramento da Frota de Ônibus de SP</vt:lpstr>
      <vt:lpstr>SPTrans - Contexto de Negócio </vt:lpstr>
      <vt:lpstr>Objetivo</vt:lpstr>
      <vt:lpstr>Desafio Técnico</vt:lpstr>
      <vt:lpstr>Solução</vt:lpstr>
      <vt:lpstr>Arquitetura Híbrida - Pipelines Batch e Streaming</vt:lpstr>
      <vt:lpstr>Pipeline Streaming - NRT</vt:lpstr>
      <vt:lpstr>Pipeline Batch</vt:lpstr>
      <vt:lpstr>Ferramentas e Tecnologias – Parte 1</vt:lpstr>
      <vt:lpstr>Ferramentas e Tecnologias – Parte 2</vt:lpstr>
      <vt:lpstr>Demonstração – Pipeline em Ação</vt:lpstr>
      <vt:lpstr>Perguntas</vt:lpstr>
      <vt:lpstr>Regras de negócio</vt:lpstr>
      <vt:lpstr>Amostra dashboard NRT</vt:lpstr>
      <vt:lpstr>Amostra dashboard Análise Histórica </vt:lpstr>
      <vt:lpstr>Objetivo</vt:lpstr>
      <vt:lpstr>Camada Bronze (Retorno API /Posicao da SPTrans)</vt:lpstr>
      <vt:lpstr>Camadas Silver, Gold e Entrega de Dados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Guilherme Palmeira</dc:creator>
  <cp:lastModifiedBy>Guilherme Palmeira</cp:lastModifiedBy>
  <cp:revision>73</cp:revision>
  <dcterms:created xsi:type="dcterms:W3CDTF">2025-10-27T16:34:08Z</dcterms:created>
  <dcterms:modified xsi:type="dcterms:W3CDTF">2025-11-07T22:04:33Z</dcterms:modified>
</cp:coreProperties>
</file>

<file path=docProps/thumbnail.jpeg>
</file>